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" charset="1" panose="00000500000000000000"/>
      <p:regular r:id="rId16"/>
    </p:embeddedFont>
    <p:embeddedFont>
      <p:font typeface="Montserrat Classic Bold" charset="1" panose="00000800000000000000"/>
      <p:regular r:id="rId17"/>
    </p:embeddedFont>
    <p:embeddedFont>
      <p:font typeface="Montserrat Classic" charset="1" panose="00000500000000000000"/>
      <p:regular r:id="rId18"/>
    </p:embeddedFont>
    <p:embeddedFont>
      <p:font typeface="Arimo" charset="1" panose="020B06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100000">
            <a:off x="14324902" y="1469072"/>
            <a:ext cx="4879847" cy="15755995"/>
          </a:xfrm>
          <a:custGeom>
            <a:avLst/>
            <a:gdLst/>
            <a:ahLst/>
            <a:cxnLst/>
            <a:rect r="r" b="b" t="t" l="l"/>
            <a:pathLst>
              <a:path h="15755995" w="4879847">
                <a:moveTo>
                  <a:pt x="0" y="0"/>
                </a:moveTo>
                <a:lnTo>
                  <a:pt x="4879847" y="0"/>
                </a:lnTo>
                <a:lnTo>
                  <a:pt x="4879847" y="15755996"/>
                </a:lnTo>
                <a:lnTo>
                  <a:pt x="0" y="15755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9740372" y="2173176"/>
            <a:ext cx="9336114" cy="9336114"/>
          </a:xfrm>
          <a:custGeom>
            <a:avLst/>
            <a:gdLst/>
            <a:ahLst/>
            <a:cxnLst/>
            <a:rect r="r" b="b" t="t" l="l"/>
            <a:pathLst>
              <a:path h="9336114" w="9336114">
                <a:moveTo>
                  <a:pt x="0" y="0"/>
                </a:moveTo>
                <a:lnTo>
                  <a:pt x="9336114" y="0"/>
                </a:lnTo>
                <a:lnTo>
                  <a:pt x="9336114" y="9336114"/>
                </a:lnTo>
                <a:lnTo>
                  <a:pt x="0" y="9336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2700000">
            <a:off x="521329" y="-3317944"/>
            <a:ext cx="2336254" cy="7543272"/>
          </a:xfrm>
          <a:custGeom>
            <a:avLst/>
            <a:gdLst/>
            <a:ahLst/>
            <a:cxnLst/>
            <a:rect r="r" b="b" t="t" l="l"/>
            <a:pathLst>
              <a:path h="7543272" w="2336254">
                <a:moveTo>
                  <a:pt x="0" y="0"/>
                </a:moveTo>
                <a:lnTo>
                  <a:pt x="2336254" y="0"/>
                </a:lnTo>
                <a:lnTo>
                  <a:pt x="2336254" y="7543273"/>
                </a:lnTo>
                <a:lnTo>
                  <a:pt x="0" y="7543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434583" y="-78920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2596445" y="8438177"/>
            <a:ext cx="5756114" cy="820123"/>
            <a:chOff x="0" y="0"/>
            <a:chExt cx="1340844" cy="1910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0844" cy="191042"/>
            </a:xfrm>
            <a:custGeom>
              <a:avLst/>
              <a:gdLst/>
              <a:ahLst/>
              <a:cxnLst/>
              <a:rect r="r" b="b" t="t" l="l"/>
              <a:pathLst>
                <a:path h="191042" w="1340844">
                  <a:moveTo>
                    <a:pt x="95521" y="0"/>
                  </a:moveTo>
                  <a:lnTo>
                    <a:pt x="1245323" y="0"/>
                  </a:lnTo>
                  <a:cubicBezTo>
                    <a:pt x="1270657" y="0"/>
                    <a:pt x="1294953" y="10064"/>
                    <a:pt x="1312867" y="27977"/>
                  </a:cubicBezTo>
                  <a:cubicBezTo>
                    <a:pt x="1330780" y="45891"/>
                    <a:pt x="1340844" y="70187"/>
                    <a:pt x="1340844" y="95521"/>
                  </a:cubicBezTo>
                  <a:lnTo>
                    <a:pt x="1340844" y="95521"/>
                  </a:lnTo>
                  <a:cubicBezTo>
                    <a:pt x="1340844" y="120854"/>
                    <a:pt x="1330780" y="145151"/>
                    <a:pt x="1312867" y="163064"/>
                  </a:cubicBezTo>
                  <a:cubicBezTo>
                    <a:pt x="1294953" y="180978"/>
                    <a:pt x="1270657" y="191042"/>
                    <a:pt x="1245323" y="191042"/>
                  </a:cubicBezTo>
                  <a:lnTo>
                    <a:pt x="95521" y="191042"/>
                  </a:lnTo>
                  <a:cubicBezTo>
                    <a:pt x="70187" y="191042"/>
                    <a:pt x="45891" y="180978"/>
                    <a:pt x="27977" y="163064"/>
                  </a:cubicBezTo>
                  <a:cubicBezTo>
                    <a:pt x="10064" y="145151"/>
                    <a:pt x="0" y="120854"/>
                    <a:pt x="0" y="95521"/>
                  </a:cubicBezTo>
                  <a:lnTo>
                    <a:pt x="0" y="95521"/>
                  </a:lnTo>
                  <a:cubicBezTo>
                    <a:pt x="0" y="70187"/>
                    <a:pt x="10064" y="45891"/>
                    <a:pt x="27977" y="27977"/>
                  </a:cubicBezTo>
                  <a:cubicBezTo>
                    <a:pt x="45891" y="10064"/>
                    <a:pt x="70187" y="0"/>
                    <a:pt x="95521" y="0"/>
                  </a:cubicBez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40844" cy="257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339"/>
                </a:lnSpc>
                <a:spcBef>
                  <a:spcPct val="0"/>
                </a:spcBef>
              </a:pPr>
              <a:r>
                <a:rPr lang="en-US" sz="3099" spc="139">
                  <a:solidFill>
                    <a:srgbClr val="FFFBF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Presented by Sneha P </a:t>
              </a:r>
              <a:r>
                <a:rPr lang="en-US" sz="3099" spc="13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596445" y="1227272"/>
            <a:ext cx="754895" cy="754895"/>
          </a:xfrm>
          <a:custGeom>
            <a:avLst/>
            <a:gdLst/>
            <a:ahLst/>
            <a:cxnLst/>
            <a:rect r="r" b="b" t="t" l="l"/>
            <a:pathLst>
              <a:path h="754895" w="754895">
                <a:moveTo>
                  <a:pt x="0" y="0"/>
                </a:moveTo>
                <a:lnTo>
                  <a:pt x="754894" y="0"/>
                </a:lnTo>
                <a:lnTo>
                  <a:pt x="754894" y="754895"/>
                </a:lnTo>
                <a:lnTo>
                  <a:pt x="0" y="7548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6445" y="3275427"/>
            <a:ext cx="14662855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46"/>
              </a:lnSpc>
            </a:pPr>
            <a:r>
              <a:rPr lang="en-US" sz="8372" spc="301">
                <a:solidFill>
                  <a:srgbClr val="08377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LEAVE REQUEST MANAGEMENT APP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96445" y="6305965"/>
            <a:ext cx="12316680" cy="123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5"/>
              </a:lnSpc>
            </a:pPr>
            <a:r>
              <a:rPr lang="en-US" sz="3971" spc="131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Streamlining Leave Requests for Employees and Managers</a:t>
            </a:r>
          </a:p>
          <a:p>
            <a:pPr algn="l">
              <a:lnSpc>
                <a:spcPts val="12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680217" y="1298507"/>
            <a:ext cx="5439087" cy="63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5"/>
              </a:lnSpc>
            </a:pPr>
            <a:r>
              <a:rPr lang="en-US" sz="4306" spc="167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Takeoff Tracker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446278" y="-1685650"/>
            <a:ext cx="6145089" cy="7288971"/>
            <a:chOff x="0" y="0"/>
            <a:chExt cx="1618460" cy="1919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8460" cy="1919729"/>
            </a:xfrm>
            <a:custGeom>
              <a:avLst/>
              <a:gdLst/>
              <a:ahLst/>
              <a:cxnLst/>
              <a:rect r="r" b="b" t="t" l="l"/>
              <a:pathLst>
                <a:path h="1919729" w="1618460">
                  <a:moveTo>
                    <a:pt x="0" y="0"/>
                  </a:moveTo>
                  <a:lnTo>
                    <a:pt x="1618460" y="0"/>
                  </a:lnTo>
                  <a:lnTo>
                    <a:pt x="1618460" y="1919729"/>
                  </a:lnTo>
                  <a:lnTo>
                    <a:pt x="0" y="1919729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18460" cy="1967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11941502" y="839372"/>
            <a:ext cx="9619282" cy="5963955"/>
          </a:xfrm>
          <a:custGeom>
            <a:avLst/>
            <a:gdLst/>
            <a:ahLst/>
            <a:cxnLst/>
            <a:rect r="r" b="b" t="t" l="l"/>
            <a:pathLst>
              <a:path h="5963955" w="9619282">
                <a:moveTo>
                  <a:pt x="0" y="0"/>
                </a:moveTo>
                <a:lnTo>
                  <a:pt x="9619281" y="0"/>
                </a:lnTo>
                <a:lnTo>
                  <a:pt x="9619281" y="5963955"/>
                </a:lnTo>
                <a:lnTo>
                  <a:pt x="0" y="5963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8117627">
            <a:off x="-3075279" y="6921441"/>
            <a:ext cx="4145058" cy="4916643"/>
            <a:chOff x="0" y="0"/>
            <a:chExt cx="1618460" cy="19197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8460" cy="1919729"/>
            </a:xfrm>
            <a:custGeom>
              <a:avLst/>
              <a:gdLst/>
              <a:ahLst/>
              <a:cxnLst/>
              <a:rect r="r" b="b" t="t" l="l"/>
              <a:pathLst>
                <a:path h="1919729" w="1618460">
                  <a:moveTo>
                    <a:pt x="0" y="0"/>
                  </a:moveTo>
                  <a:lnTo>
                    <a:pt x="1618460" y="0"/>
                  </a:lnTo>
                  <a:lnTo>
                    <a:pt x="1618460" y="1919729"/>
                  </a:lnTo>
                  <a:lnTo>
                    <a:pt x="0" y="1919729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18460" cy="1967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382372">
            <a:off x="-3048223" y="6118130"/>
            <a:ext cx="6488511" cy="4022877"/>
          </a:xfrm>
          <a:custGeom>
            <a:avLst/>
            <a:gdLst/>
            <a:ahLst/>
            <a:cxnLst/>
            <a:rect r="r" b="b" t="t" l="l"/>
            <a:pathLst>
              <a:path h="4022877" w="6488511">
                <a:moveTo>
                  <a:pt x="0" y="0"/>
                </a:moveTo>
                <a:lnTo>
                  <a:pt x="6488511" y="0"/>
                </a:lnTo>
                <a:lnTo>
                  <a:pt x="6488511" y="4022877"/>
                </a:lnTo>
                <a:lnTo>
                  <a:pt x="0" y="4022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3389360" y="7873555"/>
            <a:ext cx="2194861" cy="35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4"/>
              </a:lnSpc>
              <a:spcBef>
                <a:spcPct val="0"/>
              </a:spcBef>
            </a:pPr>
            <a:r>
              <a:rPr lang="en-US" sz="2060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Everest Cantu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70394" y="4360974"/>
            <a:ext cx="8149287" cy="1565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2389"/>
              </a:lnSpc>
              <a:spcBef>
                <a:spcPct val="0"/>
              </a:spcBef>
            </a:pPr>
            <a:r>
              <a:rPr lang="en-US" sz="10324" spc="371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231041">
            <a:off x="13216914" y="-2949524"/>
            <a:ext cx="3889773" cy="12559257"/>
          </a:xfrm>
          <a:custGeom>
            <a:avLst/>
            <a:gdLst/>
            <a:ahLst/>
            <a:cxnLst/>
            <a:rect r="r" b="b" t="t" l="l"/>
            <a:pathLst>
              <a:path h="12559257" w="3889773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468074">
            <a:off x="13918097" y="4882637"/>
            <a:ext cx="8739806" cy="5324588"/>
            <a:chOff x="0" y="0"/>
            <a:chExt cx="2301842" cy="14023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1842" cy="1402361"/>
            </a:xfrm>
            <a:custGeom>
              <a:avLst/>
              <a:gdLst/>
              <a:ahLst/>
              <a:cxnLst/>
              <a:rect r="r" b="b" t="t" l="l"/>
              <a:pathLst>
                <a:path h="1402361" w="2301842">
                  <a:moveTo>
                    <a:pt x="0" y="0"/>
                  </a:moveTo>
                  <a:lnTo>
                    <a:pt x="2301842" y="0"/>
                  </a:lnTo>
                  <a:lnTo>
                    <a:pt x="2301842" y="1402361"/>
                  </a:lnTo>
                  <a:lnTo>
                    <a:pt x="0" y="1402361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301842" cy="1449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2468074">
            <a:off x="15432242" y="6369777"/>
            <a:ext cx="4609127" cy="4873542"/>
            <a:chOff x="0" y="0"/>
            <a:chExt cx="1213926" cy="12835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3926" cy="1283567"/>
            </a:xfrm>
            <a:custGeom>
              <a:avLst/>
              <a:gdLst/>
              <a:ahLst/>
              <a:cxnLst/>
              <a:rect r="r" b="b" t="t" l="l"/>
              <a:pathLst>
                <a:path h="1283567" w="1213926">
                  <a:moveTo>
                    <a:pt x="0" y="0"/>
                  </a:moveTo>
                  <a:lnTo>
                    <a:pt x="1213926" y="0"/>
                  </a:lnTo>
                  <a:lnTo>
                    <a:pt x="1213926" y="1283567"/>
                  </a:lnTo>
                  <a:lnTo>
                    <a:pt x="0" y="1283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0D12A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13926" cy="1331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977613" y="0"/>
            <a:ext cx="7310387" cy="8224186"/>
            <a:chOff x="0" y="0"/>
            <a:chExt cx="5370413" cy="60417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A3D376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7040" t="0" r="-3704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3688142" y="6845658"/>
            <a:ext cx="6882684" cy="6882684"/>
          </a:xfrm>
          <a:custGeom>
            <a:avLst/>
            <a:gdLst/>
            <a:ahLst/>
            <a:cxnLst/>
            <a:rect r="r" b="b" t="t" l="l"/>
            <a:pathLst>
              <a:path h="6882684" w="6882684">
                <a:moveTo>
                  <a:pt x="0" y="0"/>
                </a:moveTo>
                <a:lnTo>
                  <a:pt x="6882684" y="0"/>
                </a:lnTo>
                <a:lnTo>
                  <a:pt x="6882684" y="6882684"/>
                </a:lnTo>
                <a:lnTo>
                  <a:pt x="0" y="68826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4901222" y="3330671"/>
            <a:ext cx="4566002" cy="499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Introduction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Why New Software?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System Architecture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Key Features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Technologies Used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Future Scope</a:t>
            </a:r>
          </a:p>
          <a:p>
            <a:pPr algn="l" marL="0" indent="0" lvl="0">
              <a:lnSpc>
                <a:spcPts val="5770"/>
              </a:lnSpc>
            </a:pPr>
            <a:r>
              <a:rPr lang="en-US" sz="2899" spc="130" strike="noStrike" u="none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91204" y="1960910"/>
            <a:ext cx="4588794" cy="1072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7"/>
              </a:lnSpc>
              <a:spcBef>
                <a:spcPct val="0"/>
              </a:spcBef>
            </a:pPr>
            <a:r>
              <a:rPr lang="en-US" sz="7080" spc="254" strike="noStrike" u="none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Agenda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75542" y="3330671"/>
            <a:ext cx="645670" cy="499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  <a:p>
            <a:pPr algn="l" marL="0" indent="0" lvl="0">
              <a:lnSpc>
                <a:spcPts val="5770"/>
              </a:lnSpc>
            </a:pPr>
            <a:r>
              <a:rPr lang="en-US" sz="2899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07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4501172" y="3549746"/>
            <a:ext cx="0" cy="4776344"/>
          </a:xfrm>
          <a:prstGeom prst="line">
            <a:avLst/>
          </a:prstGeom>
          <a:ln cap="flat" w="38100">
            <a:solidFill>
              <a:srgbClr val="052A4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19606">
            <a:off x="13580842" y="-1136129"/>
            <a:ext cx="3889773" cy="12559257"/>
          </a:xfrm>
          <a:custGeom>
            <a:avLst/>
            <a:gdLst/>
            <a:ahLst/>
            <a:cxnLst/>
            <a:rect r="r" b="b" t="t" l="l"/>
            <a:pathLst>
              <a:path h="12559257" w="3889773">
                <a:moveTo>
                  <a:pt x="0" y="0"/>
                </a:moveTo>
                <a:lnTo>
                  <a:pt x="3889773" y="0"/>
                </a:lnTo>
                <a:lnTo>
                  <a:pt x="3889773" y="12559258"/>
                </a:lnTo>
                <a:lnTo>
                  <a:pt x="0" y="1255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128476" y="-634385"/>
            <a:ext cx="7779807" cy="11555770"/>
            <a:chOff x="0" y="0"/>
            <a:chExt cx="4275074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4"/>
              <a:stretch>
                <a:fillRect l="-61471" t="0" r="-61471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06741" y="3452686"/>
            <a:ext cx="12121735" cy="461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</a:p>
          <a:p>
            <a:pPr algn="l" marL="626109" indent="-313054" lvl="1">
              <a:lnSpc>
                <a:spcPts val="4755"/>
              </a:lnSpc>
              <a:buFont typeface="Arial"/>
              <a:buChar char="•"/>
            </a:pPr>
            <a:r>
              <a:rPr lang="en-US" sz="2899" spc="130" strike="noStrike" u="none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Leave Request Management App Features</a:t>
            </a:r>
          </a:p>
          <a:p>
            <a:pPr algn="l" marL="626109" indent="-313054" lvl="1">
              <a:lnSpc>
                <a:spcPts val="4755"/>
              </a:lnSpc>
              <a:buFont typeface="Arial"/>
              <a:buChar char="•"/>
            </a:pPr>
            <a:r>
              <a:rPr lang="en-US" sz="2899" spc="130" strike="noStrike" u="none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Easy and fast leave request submission for employees and managers.</a:t>
            </a:r>
          </a:p>
          <a:p>
            <a:pPr algn="l" marL="626109" indent="-313054" lvl="1">
              <a:lnSpc>
                <a:spcPts val="4755"/>
              </a:lnSpc>
              <a:buFont typeface="Arial"/>
              <a:buChar char="•"/>
            </a:pPr>
            <a:r>
              <a:rPr lang="en-US" sz="2899" spc="130" strike="noStrike" u="none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Admin and mangers</a:t>
            </a:r>
            <a:r>
              <a:rPr lang="en-US" sz="2899" spc="130" strike="noStrike" u="none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can quickly approve or reject requests.</a:t>
            </a:r>
          </a:p>
          <a:p>
            <a:pPr algn="l" marL="626109" indent="-313054" lvl="1">
              <a:lnSpc>
                <a:spcPts val="4755"/>
              </a:lnSpc>
              <a:buFont typeface="Arial"/>
              <a:buChar char="•"/>
            </a:pPr>
            <a:r>
              <a:rPr lang="en-US" sz="2899" spc="130" strike="noStrike" u="none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Leave Count.</a:t>
            </a:r>
          </a:p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57203"/>
            <a:ext cx="9215417" cy="10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6"/>
              </a:lnSpc>
              <a:spcBef>
                <a:spcPct val="0"/>
              </a:spcBef>
            </a:pPr>
            <a:r>
              <a:rPr lang="en-US" sz="7080" spc="254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Introduction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411022" y="5331077"/>
            <a:ext cx="2945028" cy="5777885"/>
            <a:chOff x="0" y="0"/>
            <a:chExt cx="406400" cy="7973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1371921" y="-634385"/>
            <a:ext cx="2743842" cy="5383177"/>
            <a:chOff x="0" y="0"/>
            <a:chExt cx="406400" cy="7973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356049" y="-373209"/>
            <a:ext cx="714563" cy="1401909"/>
            <a:chOff x="0" y="0"/>
            <a:chExt cx="406400" cy="79732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108079" y="9326673"/>
            <a:ext cx="7734963" cy="6698478"/>
            <a:chOff x="0" y="0"/>
            <a:chExt cx="6350000" cy="5499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4762500" y="2749550"/>
                  </a:moveTo>
                  <a:lnTo>
                    <a:pt x="3175000" y="0"/>
                  </a:lnTo>
                  <a:lnTo>
                    <a:pt x="1587500" y="2749550"/>
                  </a:lnTo>
                  <a:lnTo>
                    <a:pt x="0" y="549910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798000" y="-320672"/>
            <a:ext cx="12653343" cy="5897734"/>
          </a:xfrm>
          <a:custGeom>
            <a:avLst/>
            <a:gdLst/>
            <a:ahLst/>
            <a:cxnLst/>
            <a:rect r="r" b="b" t="t" l="l"/>
            <a:pathLst>
              <a:path h="5897734" w="12653343">
                <a:moveTo>
                  <a:pt x="0" y="0"/>
                </a:moveTo>
                <a:lnTo>
                  <a:pt x="12653343" y="0"/>
                </a:lnTo>
                <a:lnTo>
                  <a:pt x="12653343" y="5897734"/>
                </a:lnTo>
                <a:lnTo>
                  <a:pt x="0" y="5897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975661" y="1535868"/>
            <a:ext cx="6778577" cy="677855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6504" t="0" r="-6504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0800000">
            <a:off x="-3080673" y="7603013"/>
            <a:ext cx="7102699" cy="3310574"/>
          </a:xfrm>
          <a:custGeom>
            <a:avLst/>
            <a:gdLst/>
            <a:ahLst/>
            <a:cxnLst/>
            <a:rect r="r" b="b" t="t" l="l"/>
            <a:pathLst>
              <a:path h="3310574" w="7102699">
                <a:moveTo>
                  <a:pt x="0" y="0"/>
                </a:moveTo>
                <a:lnTo>
                  <a:pt x="7102699" y="0"/>
                </a:lnTo>
                <a:lnTo>
                  <a:pt x="7102699" y="3310574"/>
                </a:lnTo>
                <a:lnTo>
                  <a:pt x="0" y="3310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8408829" y="7882778"/>
            <a:ext cx="431641" cy="43164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09433" y="7882778"/>
            <a:ext cx="431641" cy="43164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07773" y="7882778"/>
            <a:ext cx="431641" cy="43164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91196" y="1526343"/>
            <a:ext cx="990216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15"/>
              </a:lnSpc>
              <a:spcBef>
                <a:spcPct val="0"/>
              </a:spcBef>
            </a:pPr>
            <a:r>
              <a:rPr lang="en-US" sz="6346" spc="228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Why New Software 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4060" y="3556378"/>
            <a:ext cx="8965353" cy="3927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1916" indent="-300958" lvl="1">
              <a:lnSpc>
                <a:spcPts val="4544"/>
              </a:lnSpc>
              <a:buFont typeface="Arial"/>
              <a:buChar char="•"/>
            </a:pPr>
            <a:r>
              <a:rPr lang="en-US" sz="2787" spc="12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Cur</a:t>
            </a:r>
            <a:r>
              <a:rPr lang="en-US" sz="2787" spc="125" strike="noStrike" u="none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rent leave management processes are often manual and inefficient.</a:t>
            </a:r>
          </a:p>
          <a:p>
            <a:pPr algn="l" marL="601916" indent="-300958" lvl="1">
              <a:lnSpc>
                <a:spcPts val="4544"/>
              </a:lnSpc>
              <a:buFont typeface="Arial"/>
              <a:buChar char="•"/>
            </a:pPr>
            <a:r>
              <a:rPr lang="en-US" sz="2787" spc="125" strike="noStrike" u="none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Challenges include tracking leave requests, managing approvals, and maintaining records.</a:t>
            </a:r>
          </a:p>
          <a:p>
            <a:pPr algn="l" marL="601916" indent="-300958" lvl="1">
              <a:lnSpc>
                <a:spcPts val="4544"/>
              </a:lnSpc>
              <a:buFont typeface="Arial"/>
              <a:buChar char="•"/>
            </a:pPr>
            <a:r>
              <a:rPr lang="en-US" sz="2787" spc="125" strike="noStrike" u="none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Gmail</a:t>
            </a:r>
          </a:p>
          <a:p>
            <a:pPr algn="l" marL="0" indent="0" lvl="0">
              <a:lnSpc>
                <a:spcPts val="390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90934" y="-2057400"/>
            <a:ext cx="19917660" cy="3086100"/>
            <a:chOff x="0" y="0"/>
            <a:chExt cx="524580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45803" cy="812800"/>
            </a:xfrm>
            <a:custGeom>
              <a:avLst/>
              <a:gdLst/>
              <a:ahLst/>
              <a:cxnLst/>
              <a:rect r="r" b="b" t="t" l="l"/>
              <a:pathLst>
                <a:path h="812800" w="5245803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0028" y="9258300"/>
            <a:ext cx="19917660" cy="3086100"/>
            <a:chOff x="0" y="0"/>
            <a:chExt cx="524580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45803" cy="812800"/>
            </a:xfrm>
            <a:custGeom>
              <a:avLst/>
              <a:gdLst/>
              <a:ahLst/>
              <a:cxnLst/>
              <a:rect r="r" b="b" t="t" l="l"/>
              <a:pathLst>
                <a:path h="812800" w="5245803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733509" y="-1612398"/>
            <a:ext cx="6449593" cy="3224796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681456" y="1028700"/>
            <a:ext cx="13944600" cy="8229600"/>
          </a:xfrm>
          <a:custGeom>
            <a:avLst/>
            <a:gdLst/>
            <a:ahLst/>
            <a:cxnLst/>
            <a:rect r="r" b="b" t="t" l="l"/>
            <a:pathLst>
              <a:path h="8229600" w="13944600">
                <a:moveTo>
                  <a:pt x="0" y="0"/>
                </a:moveTo>
                <a:lnTo>
                  <a:pt x="13944600" y="0"/>
                </a:lnTo>
                <a:lnTo>
                  <a:pt x="13944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263012" y="19050"/>
            <a:ext cx="10828524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83"/>
              </a:lnSpc>
              <a:spcBef>
                <a:spcPct val="0"/>
              </a:spcBef>
            </a:pPr>
            <a:r>
              <a:rPr lang="en-US" sz="5569" spc="200">
                <a:solidFill>
                  <a:srgbClr val="FFFBF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System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2280917" cy="10287000"/>
            <a:chOff x="0" y="0"/>
            <a:chExt cx="617987" cy="27871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7987" cy="2787141"/>
            </a:xfrm>
            <a:custGeom>
              <a:avLst/>
              <a:gdLst/>
              <a:ahLst/>
              <a:cxnLst/>
              <a:rect r="r" b="b" t="t" l="l"/>
              <a:pathLst>
                <a:path h="2787141" w="617987">
                  <a:moveTo>
                    <a:pt x="0" y="0"/>
                  </a:moveTo>
                  <a:lnTo>
                    <a:pt x="617987" y="0"/>
                  </a:lnTo>
                  <a:lnTo>
                    <a:pt x="617987" y="2787141"/>
                  </a:lnTo>
                  <a:lnTo>
                    <a:pt x="0" y="2787141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17987" cy="2834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362158" y="7412001"/>
            <a:ext cx="772673" cy="77267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0458" y="1028700"/>
            <a:ext cx="12248420" cy="8322557"/>
            <a:chOff x="0" y="0"/>
            <a:chExt cx="1023149" cy="695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23149" cy="695210"/>
            </a:xfrm>
            <a:custGeom>
              <a:avLst/>
              <a:gdLst/>
              <a:ahLst/>
              <a:cxnLst/>
              <a:rect r="r" b="b" t="t" l="l"/>
              <a:pathLst>
                <a:path h="695210" w="1023149">
                  <a:moveTo>
                    <a:pt x="819949" y="0"/>
                  </a:moveTo>
                  <a:lnTo>
                    <a:pt x="0" y="0"/>
                  </a:lnTo>
                  <a:lnTo>
                    <a:pt x="0" y="695210"/>
                  </a:lnTo>
                  <a:lnTo>
                    <a:pt x="819949" y="695210"/>
                  </a:lnTo>
                  <a:lnTo>
                    <a:pt x="1023149" y="347605"/>
                  </a:lnTo>
                  <a:lnTo>
                    <a:pt x="81994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908849" cy="742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140486" y="1287808"/>
            <a:ext cx="8148725" cy="939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69"/>
              </a:lnSpc>
              <a:spcBef>
                <a:spcPct val="0"/>
              </a:spcBef>
            </a:pPr>
            <a:r>
              <a:rPr lang="en-US" sz="6141" spc="221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Features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591841" y="2977967"/>
            <a:ext cx="3404213" cy="718279"/>
            <a:chOff x="0" y="0"/>
            <a:chExt cx="1838524" cy="3879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38524" cy="387923"/>
            </a:xfrm>
            <a:custGeom>
              <a:avLst/>
              <a:gdLst/>
              <a:ahLst/>
              <a:cxnLst/>
              <a:rect r="r" b="b" t="t" l="l"/>
              <a:pathLst>
                <a:path h="387923" w="1838524">
                  <a:moveTo>
                    <a:pt x="1635324" y="0"/>
                  </a:moveTo>
                  <a:lnTo>
                    <a:pt x="0" y="0"/>
                  </a:lnTo>
                  <a:lnTo>
                    <a:pt x="0" y="387923"/>
                  </a:lnTo>
                  <a:lnTo>
                    <a:pt x="1635324" y="387923"/>
                  </a:lnTo>
                  <a:lnTo>
                    <a:pt x="1838524" y="193962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724224" cy="435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88316" y="2885411"/>
            <a:ext cx="992601" cy="81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0"/>
              </a:lnSpc>
              <a:spcBef>
                <a:spcPct val="0"/>
              </a:spcBef>
            </a:pPr>
            <a:r>
              <a:rPr lang="en-US" sz="4778" spc="21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13657" y="2901767"/>
            <a:ext cx="6232309" cy="62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29"/>
              </a:lnSpc>
              <a:spcBef>
                <a:spcPct val="0"/>
              </a:spcBef>
            </a:pPr>
            <a:r>
              <a:rPr lang="en-US" sz="3592" spc="16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Users Authentication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-495356" y="7407244"/>
            <a:ext cx="3404213" cy="718279"/>
            <a:chOff x="0" y="0"/>
            <a:chExt cx="1838524" cy="3879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38524" cy="387923"/>
            </a:xfrm>
            <a:custGeom>
              <a:avLst/>
              <a:gdLst/>
              <a:ahLst/>
              <a:cxnLst/>
              <a:rect r="r" b="b" t="t" l="l"/>
              <a:pathLst>
                <a:path h="387923" w="1838524">
                  <a:moveTo>
                    <a:pt x="1635324" y="0"/>
                  </a:moveTo>
                  <a:lnTo>
                    <a:pt x="0" y="0"/>
                  </a:lnTo>
                  <a:lnTo>
                    <a:pt x="0" y="387923"/>
                  </a:lnTo>
                  <a:lnTo>
                    <a:pt x="1635324" y="387923"/>
                  </a:lnTo>
                  <a:lnTo>
                    <a:pt x="1838524" y="193962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724224" cy="435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495356" y="6039558"/>
            <a:ext cx="3404213" cy="718279"/>
            <a:chOff x="0" y="0"/>
            <a:chExt cx="1838524" cy="38792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38524" cy="387923"/>
            </a:xfrm>
            <a:custGeom>
              <a:avLst/>
              <a:gdLst/>
              <a:ahLst/>
              <a:cxnLst/>
              <a:rect r="r" b="b" t="t" l="l"/>
              <a:pathLst>
                <a:path h="387923" w="1838524">
                  <a:moveTo>
                    <a:pt x="1635324" y="0"/>
                  </a:moveTo>
                  <a:lnTo>
                    <a:pt x="0" y="0"/>
                  </a:lnTo>
                  <a:lnTo>
                    <a:pt x="0" y="387923"/>
                  </a:lnTo>
                  <a:lnTo>
                    <a:pt x="1635324" y="387923"/>
                  </a:lnTo>
                  <a:lnTo>
                    <a:pt x="1838524" y="193962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724224" cy="435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-495356" y="4378743"/>
            <a:ext cx="3404213" cy="718279"/>
            <a:chOff x="0" y="0"/>
            <a:chExt cx="1838524" cy="38792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38524" cy="387923"/>
            </a:xfrm>
            <a:custGeom>
              <a:avLst/>
              <a:gdLst/>
              <a:ahLst/>
              <a:cxnLst/>
              <a:rect r="r" b="b" t="t" l="l"/>
              <a:pathLst>
                <a:path h="387923" w="1838524">
                  <a:moveTo>
                    <a:pt x="1635324" y="0"/>
                  </a:moveTo>
                  <a:lnTo>
                    <a:pt x="0" y="0"/>
                  </a:lnTo>
                  <a:lnTo>
                    <a:pt x="0" y="387923"/>
                  </a:lnTo>
                  <a:lnTo>
                    <a:pt x="1635324" y="387923"/>
                  </a:lnTo>
                  <a:lnTo>
                    <a:pt x="1838524" y="193962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724224" cy="435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88316" y="5947002"/>
            <a:ext cx="992601" cy="81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0"/>
              </a:lnSpc>
              <a:spcBef>
                <a:spcPct val="0"/>
              </a:spcBef>
            </a:pPr>
            <a:r>
              <a:rPr lang="en-US" sz="4778" spc="21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88316" y="7314688"/>
            <a:ext cx="992601" cy="81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0"/>
              </a:lnSpc>
              <a:spcBef>
                <a:spcPct val="0"/>
              </a:spcBef>
            </a:pPr>
            <a:r>
              <a:rPr lang="en-US" sz="4778" spc="21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88316" y="4286186"/>
            <a:ext cx="992601" cy="81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0"/>
              </a:lnSpc>
              <a:spcBef>
                <a:spcPct val="0"/>
              </a:spcBef>
            </a:pPr>
            <a:r>
              <a:rPr lang="en-US" sz="4778" spc="21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213657" y="4384800"/>
            <a:ext cx="6232309" cy="62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29"/>
              </a:lnSpc>
              <a:spcBef>
                <a:spcPct val="0"/>
              </a:spcBef>
            </a:pPr>
            <a:r>
              <a:rPr lang="en-US" sz="3592" spc="16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Admin Dashboard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140486" y="5963358"/>
            <a:ext cx="6232309" cy="62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29"/>
              </a:lnSpc>
              <a:spcBef>
                <a:spcPct val="0"/>
              </a:spcBef>
            </a:pPr>
            <a:r>
              <a:rPr lang="en-US" sz="3592" spc="16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Employee Dashboard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213657" y="7502391"/>
            <a:ext cx="6232309" cy="62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29"/>
              </a:lnSpc>
              <a:spcBef>
                <a:spcPct val="0"/>
              </a:spcBef>
            </a:pPr>
            <a:r>
              <a:rPr lang="en-US" sz="3592" spc="16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Manager Dashboard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10252" y="3955999"/>
            <a:ext cx="7901179" cy="7901179"/>
          </a:xfrm>
          <a:custGeom>
            <a:avLst/>
            <a:gdLst/>
            <a:ahLst/>
            <a:cxnLst/>
            <a:rect r="r" b="b" t="t" l="l"/>
            <a:pathLst>
              <a:path h="7901179" w="7901179">
                <a:moveTo>
                  <a:pt x="0" y="0"/>
                </a:moveTo>
                <a:lnTo>
                  <a:pt x="7901178" y="0"/>
                </a:lnTo>
                <a:lnTo>
                  <a:pt x="7901178" y="7901179"/>
                </a:lnTo>
                <a:lnTo>
                  <a:pt x="0" y="7901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true" rot="0">
            <a:off x="13736455" y="-358338"/>
            <a:ext cx="5101638" cy="5101638"/>
          </a:xfrm>
          <a:custGeom>
            <a:avLst/>
            <a:gdLst/>
            <a:ahLst/>
            <a:cxnLst/>
            <a:rect r="r" b="b" t="t" l="l"/>
            <a:pathLst>
              <a:path h="5101638" w="5101638">
                <a:moveTo>
                  <a:pt x="5101638" y="5101638"/>
                </a:moveTo>
                <a:lnTo>
                  <a:pt x="0" y="5101638"/>
                </a:lnTo>
                <a:lnTo>
                  <a:pt x="0" y="0"/>
                </a:lnTo>
                <a:lnTo>
                  <a:pt x="5101638" y="0"/>
                </a:lnTo>
                <a:lnTo>
                  <a:pt x="5101638" y="510163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-1263325" y="1028700"/>
            <a:ext cx="20101418" cy="8162048"/>
            <a:chOff x="0" y="0"/>
            <a:chExt cx="5294201" cy="21496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94200" cy="2149675"/>
            </a:xfrm>
            <a:custGeom>
              <a:avLst/>
              <a:gdLst/>
              <a:ahLst/>
              <a:cxnLst/>
              <a:rect r="r" b="b" t="t" l="l"/>
              <a:pathLst>
                <a:path h="2149675" w="5294200">
                  <a:moveTo>
                    <a:pt x="0" y="0"/>
                  </a:moveTo>
                  <a:lnTo>
                    <a:pt x="5294200" y="0"/>
                  </a:lnTo>
                  <a:lnTo>
                    <a:pt x="5294200" y="2149675"/>
                  </a:lnTo>
                  <a:lnTo>
                    <a:pt x="0" y="21496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294201" cy="219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11508" y="1847634"/>
            <a:ext cx="9144227" cy="78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38"/>
              </a:lnSpc>
              <a:spcBef>
                <a:spcPct val="0"/>
              </a:spcBef>
            </a:pPr>
            <a:r>
              <a:rPr lang="en-US" sz="5115" spc="184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Technologies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6085" y="3214654"/>
            <a:ext cx="16375830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pc="7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Frontend:</a:t>
            </a:r>
          </a:p>
          <a:p>
            <a:pPr algn="l">
              <a:lnSpc>
                <a:spcPts val="4759"/>
              </a:lnSpc>
            </a:pPr>
            <a:r>
              <a:rPr lang="en-US" sz="3399" spc="7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</a:t>
            </a:r>
            <a:r>
              <a:rPr lang="en-US" sz="3399" spc="7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Built with React and styled with Tailwind CSS.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pc="7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Backend:</a:t>
            </a:r>
          </a:p>
          <a:p>
            <a:pPr algn="l">
              <a:lnSpc>
                <a:spcPts val="4759"/>
              </a:lnSpc>
            </a:pPr>
            <a:r>
              <a:rPr lang="en-US" sz="3399" spc="7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Express and Node JS</a:t>
            </a:r>
            <a:r>
              <a:rPr lang="en-US" sz="3399" spc="7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pc="7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Database: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pc="7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MongoDB for storing leave requests and user data.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pc="7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Containerization:</a:t>
            </a:r>
          </a:p>
          <a:p>
            <a:pPr algn="l">
              <a:lnSpc>
                <a:spcPts val="4759"/>
              </a:lnSpc>
            </a:pPr>
            <a:r>
              <a:rPr lang="en-US" sz="3399" spc="7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</a:t>
            </a:r>
            <a:r>
              <a:rPr lang="en-US" sz="3399" spc="7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Docker for deploying the application.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978476">
            <a:off x="9374032" y="-985879"/>
            <a:ext cx="3889773" cy="12559257"/>
          </a:xfrm>
          <a:custGeom>
            <a:avLst/>
            <a:gdLst/>
            <a:ahLst/>
            <a:cxnLst/>
            <a:rect r="r" b="b" t="t" l="l"/>
            <a:pathLst>
              <a:path h="12559257" w="3889773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129040" y="-450102"/>
            <a:ext cx="9607786" cy="11487702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solidFill>
              <a:srgbClr val="052A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292044" y="-1200702"/>
            <a:ext cx="9607786" cy="11487702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>
                <a:alphaModFix amt="88000"/>
              </a:blip>
              <a:stretch>
                <a:fillRect l="0" t="-8037" r="-112664" b="-10463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475288"/>
            <a:ext cx="6914193" cy="970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615"/>
              </a:lnSpc>
              <a:spcBef>
                <a:spcPct val="0"/>
              </a:spcBef>
            </a:pPr>
            <a:r>
              <a:rPr lang="en-US" sz="6346" spc="228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Future Scope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225094"/>
            <a:ext cx="806125" cy="70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9"/>
              </a:lnSpc>
              <a:spcBef>
                <a:spcPct val="0"/>
              </a:spcBef>
            </a:pPr>
            <a:r>
              <a:rPr lang="en-US" sz="4541">
                <a:solidFill>
                  <a:srgbClr val="4DBF38">
                    <a:alpha val="51765"/>
                  </a:srgbClr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31155" y="3270895"/>
            <a:ext cx="6901554" cy="59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4"/>
              </a:lnSpc>
              <a:spcBef>
                <a:spcPct val="0"/>
              </a:spcBef>
            </a:pPr>
            <a:r>
              <a:rPr lang="en-US" sz="3432" spc="7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Leave Balance Tracking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4944330" y="-6134429"/>
            <a:ext cx="6449593" cy="9554097"/>
            <a:chOff x="0" y="0"/>
            <a:chExt cx="812800" cy="1204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204040"/>
            </a:xfrm>
            <a:custGeom>
              <a:avLst/>
              <a:gdLst/>
              <a:ahLst/>
              <a:cxnLst/>
              <a:rect r="r" b="b" t="t" l="l"/>
              <a:pathLst>
                <a:path h="120404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602020"/>
                  </a:lnTo>
                  <a:lnTo>
                    <a:pt x="609600" y="1204040"/>
                  </a:lnTo>
                  <a:lnTo>
                    <a:pt x="0" y="1204040"/>
                  </a:lnTo>
                  <a:lnTo>
                    <a:pt x="203200" y="602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77800" y="-47625"/>
              <a:ext cx="558800" cy="1251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031155" y="4544875"/>
            <a:ext cx="8035968" cy="59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4"/>
              </a:lnSpc>
              <a:spcBef>
                <a:spcPct val="0"/>
              </a:spcBef>
            </a:pPr>
            <a:r>
              <a:rPr lang="en-US" sz="3432" spc="7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Chat System for Communication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526751"/>
            <a:ext cx="806125" cy="70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9"/>
              </a:lnSpc>
              <a:spcBef>
                <a:spcPct val="0"/>
              </a:spcBef>
            </a:pPr>
            <a:r>
              <a:rPr lang="en-US" sz="4541">
                <a:solidFill>
                  <a:srgbClr val="4DBF38">
                    <a:alpha val="51765"/>
                  </a:srgbClr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07317"/>
            <a:ext cx="18288000" cy="4053739"/>
            <a:chOff x="0" y="0"/>
            <a:chExt cx="4816593" cy="1067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67651"/>
            </a:xfrm>
            <a:custGeom>
              <a:avLst/>
              <a:gdLst/>
              <a:ahLst/>
              <a:cxnLst/>
              <a:rect r="r" b="b" t="t" l="l"/>
              <a:pathLst>
                <a:path h="106765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67651"/>
                  </a:lnTo>
                  <a:lnTo>
                    <a:pt x="0" y="1067651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11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4053739"/>
          </a:xfrm>
          <a:custGeom>
            <a:avLst/>
            <a:gdLst/>
            <a:ahLst/>
            <a:cxnLst/>
            <a:rect r="r" b="b" t="t" l="l"/>
            <a:pathLst>
              <a:path h="4053739" w="18288000">
                <a:moveTo>
                  <a:pt x="0" y="0"/>
                </a:moveTo>
                <a:lnTo>
                  <a:pt x="18288000" y="0"/>
                </a:lnTo>
                <a:lnTo>
                  <a:pt x="18288000" y="4053739"/>
                </a:lnTo>
                <a:lnTo>
                  <a:pt x="0" y="4053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25349" r="0" b="-17522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58314" y="1623538"/>
            <a:ext cx="9743907" cy="102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10"/>
              </a:lnSpc>
              <a:spcBef>
                <a:spcPct val="0"/>
              </a:spcBef>
            </a:pPr>
            <a:r>
              <a:rPr lang="en-US" sz="6675" spc="240">
                <a:solidFill>
                  <a:srgbClr val="FFFBF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Conclusion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374818" y="-2586212"/>
            <a:ext cx="9619282" cy="5963955"/>
          </a:xfrm>
          <a:custGeom>
            <a:avLst/>
            <a:gdLst/>
            <a:ahLst/>
            <a:cxnLst/>
            <a:rect r="r" b="b" t="t" l="l"/>
            <a:pathLst>
              <a:path h="5963955" w="9619282">
                <a:moveTo>
                  <a:pt x="0" y="0"/>
                </a:moveTo>
                <a:lnTo>
                  <a:pt x="9619282" y="0"/>
                </a:lnTo>
                <a:lnTo>
                  <a:pt x="9619282" y="5963954"/>
                </a:lnTo>
                <a:lnTo>
                  <a:pt x="0" y="596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345096" y="-1016743"/>
            <a:ext cx="5903940" cy="3660443"/>
          </a:xfrm>
          <a:custGeom>
            <a:avLst/>
            <a:gdLst/>
            <a:ahLst/>
            <a:cxnLst/>
            <a:rect r="r" b="b" t="t" l="l"/>
            <a:pathLst>
              <a:path h="3660443" w="5903940">
                <a:moveTo>
                  <a:pt x="0" y="0"/>
                </a:moveTo>
                <a:lnTo>
                  <a:pt x="5903940" y="0"/>
                </a:lnTo>
                <a:lnTo>
                  <a:pt x="5903940" y="3660443"/>
                </a:lnTo>
                <a:lnTo>
                  <a:pt x="0" y="3660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358314" y="4722040"/>
            <a:ext cx="15667472" cy="415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1" indent="-367026" lvl="1">
              <a:lnSpc>
                <a:spcPts val="550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Efficiently manage leave requests and approvals with a user-friendly interface.</a:t>
            </a:r>
          </a:p>
          <a:p>
            <a:pPr algn="just" marL="734051" indent="-367026" lvl="1">
              <a:lnSpc>
                <a:spcPts val="550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Supports distinct roles for admins, employees, and managers.</a:t>
            </a:r>
          </a:p>
          <a:p>
            <a:pPr algn="just" marL="734051" indent="-367026" lvl="1">
              <a:lnSpc>
                <a:spcPts val="550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Automated email notifications for new user credentials</a:t>
            </a:r>
          </a:p>
          <a:p>
            <a:pPr algn="just" marL="734051" indent="-367026" lvl="1">
              <a:lnSpc>
                <a:spcPts val="550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Enhanced Clarity and Security</a:t>
            </a:r>
          </a:p>
          <a:p>
            <a:pPr algn="just" marL="734051" indent="-367026" lvl="1">
              <a:lnSpc>
                <a:spcPts val="550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Plans for implementing Leave Balance Tracking and a Chat System for real-time communication between users.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DAGMZX7B170</dc:identifier>
  <dcterms:modified xsi:type="dcterms:W3CDTF">2011-08-01T06:04:30Z</dcterms:modified>
  <cp:revision>1</cp:revision>
  <dc:title>Blue and Green Modern Professional Company Profile Presentation</dc:title>
</cp:coreProperties>
</file>